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293" r:id="rId4"/>
    <p:sldId id="258" r:id="rId5"/>
    <p:sldId id="257" r:id="rId6"/>
    <p:sldId id="262" r:id="rId7"/>
    <p:sldId id="263" r:id="rId8"/>
    <p:sldId id="272" r:id="rId9"/>
    <p:sldId id="282" r:id="rId10"/>
    <p:sldId id="283" r:id="rId11"/>
    <p:sldId id="264" r:id="rId12"/>
    <p:sldId id="259" r:id="rId13"/>
    <p:sldId id="260" r:id="rId14"/>
    <p:sldId id="268" r:id="rId15"/>
    <p:sldId id="261" r:id="rId16"/>
    <p:sldId id="291" r:id="rId17"/>
    <p:sldId id="292" r:id="rId18"/>
    <p:sldId id="265" r:id="rId19"/>
    <p:sldId id="266" r:id="rId20"/>
    <p:sldId id="279" r:id="rId21"/>
    <p:sldId id="285" r:id="rId22"/>
    <p:sldId id="275" r:id="rId23"/>
    <p:sldId id="288" r:id="rId24"/>
    <p:sldId id="289" r:id="rId25"/>
    <p:sldId id="290" r:id="rId26"/>
    <p:sldId id="280" r:id="rId27"/>
    <p:sldId id="273" r:id="rId28"/>
    <p:sldId id="277" r:id="rId29"/>
    <p:sldId id="286" r:id="rId30"/>
    <p:sldId id="269" r:id="rId31"/>
    <p:sldId id="270" r:id="rId32"/>
    <p:sldId id="271" r:id="rId33"/>
    <p:sldId id="274" r:id="rId34"/>
    <p:sldId id="284" r:id="rId35"/>
    <p:sldId id="294" r:id="rId36"/>
    <p:sldId id="276" r:id="rId37"/>
    <p:sldId id="278"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63" d="100"/>
          <a:sy n="163" d="100"/>
        </p:scale>
        <p:origin x="150"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9/14/2021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9/14/2021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9/14/2021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9/14/2021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9/14/2021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9/14/2021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9/14/2021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9/14/2021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9/14/2021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9/14/2021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9/14/2021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9/14/2021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9/14/2021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HAT ($35)</a:t>
            </a:r>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a:hlinkClick r:id="rId3"/>
              </a:rPr>
              <a:t>https://pythonhosted.org/sense-hat/</a:t>
            </a:r>
            <a:r>
              <a:rPr lang="en-US" dirty="0"/>
              <a:t> providing easy access to everything on the board.</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Pico ($4)</a:t>
            </a:r>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a:t>RP2040 microcontroller, Dual-core Arm Cortex-M0+, 133 </a:t>
            </a:r>
            <a:r>
              <a:rPr lang="en-US" sz="1400" dirty="0" err="1"/>
              <a:t>Mhz</a:t>
            </a:r>
            <a:endParaRPr lang="en-US" sz="1400" dirty="0"/>
          </a:p>
          <a:p>
            <a:r>
              <a:rPr lang="en-US" sz="1400" dirty="0"/>
              <a:t>264 Kb on-chip RAM</a:t>
            </a:r>
          </a:p>
          <a:p>
            <a:r>
              <a:rPr lang="en-US" sz="1400" dirty="0"/>
              <a:t>2 Mb on-board QSPI Flash</a:t>
            </a:r>
          </a:p>
          <a:p>
            <a:r>
              <a:rPr lang="en-US" sz="1400" dirty="0"/>
              <a:t>26 multifunction GPIO pins, including 3 analog inputs</a:t>
            </a:r>
          </a:p>
          <a:p>
            <a:r>
              <a:rPr lang="en-US" sz="1400" dirty="0"/>
              <a:t>2 x UART, 2 x SPI controllers, 2 x I2C controllers, 16 PWM channels</a:t>
            </a:r>
          </a:p>
          <a:p>
            <a:r>
              <a:rPr lang="en-US" sz="1400" dirty="0"/>
              <a:t>1 x USB 1.1 controller and PHY, with host and device support</a:t>
            </a:r>
          </a:p>
          <a:p>
            <a:r>
              <a:rPr lang="en-US" sz="1400" dirty="0"/>
              <a:t>8 x Programmable I/O (PIO) state machine for custom peripheral support</a:t>
            </a:r>
          </a:p>
          <a:p>
            <a:r>
              <a:rPr lang="en-US" sz="1400" dirty="0"/>
              <a:t>Drag-and-drop programming using mass storage over USB</a:t>
            </a:r>
          </a:p>
          <a:p>
            <a:r>
              <a:rPr lang="en-US" sz="1400" dirty="0"/>
              <a:t>Temperature sensor</a:t>
            </a:r>
          </a:p>
          <a:p>
            <a:r>
              <a:rPr lang="en-US" sz="1400" dirty="0"/>
              <a:t>Accelerated integer and floating-point libraries on-chip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1.4MHz, quad-core and 1GB of RAM, </a:t>
            </a:r>
            <a:r>
              <a:rPr lang="en-US" dirty="0" err="1"/>
              <a:t>RPi</a:t>
            </a:r>
            <a:r>
              <a:rPr lang="en-US" dirty="0"/>
              <a:t> 3 B+ is a capable small Linux system</a:t>
            </a:r>
          </a:p>
          <a:p>
            <a:r>
              <a:rPr lang="en-US" dirty="0"/>
              <a:t>Raspberry Pi 4 offers a faster processor, two USB 3.0 ports, two (micro) HDMI ports, options of 2GB, 4GB, or 8GB 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a16="http://schemas.microsoft.com/office/drawing/2014/main"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E1A731E7-0390-40F3-A8D3-E1F7F36FE18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5489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a16="http://schemas.microsoft.com/office/drawing/2014/main"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7" name="Slide Number Placeholder 6">
            <a:extLst>
              <a:ext uri="{FF2B5EF4-FFF2-40B4-BE49-F238E27FC236}">
                <a16:creationId xmlns:a16="http://schemas.microsoft.com/office/drawing/2014/main" id="{C7AC470B-906D-4460-960B-D4BA48604C1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797844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connections	</a:t>
            </a:r>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a:t>VNC (connection to user pi only)</a:t>
            </a:r>
          </a:p>
          <a:p>
            <a:pPr lvl="1"/>
            <a:r>
              <a:rPr lang="en-US" dirty="0"/>
              <a:t>Enable VNC in Raspberry Pi Preferences-&gt;Raspberry Pi Configuration-&gt;Interfaces</a:t>
            </a:r>
          </a:p>
          <a:p>
            <a:pPr lvl="1"/>
            <a:r>
              <a:rPr lang="en-US" dirty="0"/>
              <a:t>Install </a:t>
            </a:r>
            <a:r>
              <a:rPr lang="en-US" dirty="0">
                <a:hlinkClick r:id="rId2"/>
              </a:rPr>
              <a:t>https://www.realvnc.com/en/connect/download/viewer/</a:t>
            </a:r>
            <a:r>
              <a:rPr lang="en-US" dirty="0"/>
              <a:t> or </a:t>
            </a:r>
            <a:r>
              <a:rPr lang="en-US" dirty="0">
                <a:hlinkClick r:id="rId3"/>
              </a:rPr>
              <a:t>https://www.tightvnc.com/download.php</a:t>
            </a:r>
            <a:r>
              <a:rPr lang="en-US" dirty="0"/>
              <a:t> viewer on Windows</a:t>
            </a:r>
          </a:p>
          <a:p>
            <a:r>
              <a:rPr lang="en-US" sz="1600" dirty="0"/>
              <a:t>Remote Desktop (connection to all users)</a:t>
            </a:r>
          </a:p>
          <a:p>
            <a:pPr lvl="1"/>
            <a:r>
              <a:rPr lang="en-US" dirty="0"/>
              <a:t>Install </a:t>
            </a:r>
            <a:r>
              <a:rPr lang="en-US" dirty="0" err="1"/>
              <a:t>xrdp</a:t>
            </a:r>
            <a:r>
              <a:rPr lang="en-US" dirty="0"/>
              <a:t> on Raspberry Pi: </a:t>
            </a:r>
            <a:r>
              <a:rPr lang="en-US" dirty="0">
                <a:latin typeface="Courier New" panose="02070309020205020404" pitchFamily="49" charset="0"/>
              </a:rPr>
              <a:t>sudo apt-get install </a:t>
            </a:r>
            <a:r>
              <a:rPr lang="en-US" dirty="0" err="1">
                <a:latin typeface="Courier New" panose="02070309020205020404" pitchFamily="49" charset="0"/>
              </a:rPr>
              <a:t>xrdp</a:t>
            </a:r>
            <a:endParaRPr lang="en-US" dirty="0">
              <a:latin typeface="Courier New" panose="02070309020205020404" pitchFamily="49" charset="0"/>
            </a:endParaRPr>
          </a:p>
          <a:p>
            <a:pPr lvl="1"/>
            <a:r>
              <a:rPr lang="en-US" dirty="0"/>
              <a:t>Connect from Windows using Remote Desktop</a:t>
            </a:r>
          </a:p>
          <a:p>
            <a:r>
              <a:rPr lang="en-US" sz="1600" dirty="0"/>
              <a:t>Secure Shell</a:t>
            </a:r>
          </a:p>
          <a:p>
            <a:pPr lvl="1"/>
            <a:r>
              <a:rPr lang="en-US" dirty="0"/>
              <a:t>Enable SSH in Raspberry Pi Preferences-&gt;Raspberry Pi Configuration-&gt;Interfaces</a:t>
            </a:r>
          </a:p>
          <a:p>
            <a:pPr lvl="1"/>
            <a:r>
              <a:rPr lang="en-US" dirty="0"/>
              <a:t>Enable </a:t>
            </a:r>
            <a:r>
              <a:rPr lang="en-US" dirty="0" err="1"/>
              <a:t>OpenSSH</a:t>
            </a:r>
            <a:r>
              <a:rPr lang="en-US" dirty="0"/>
              <a:t> client feature on Windows: Settings-&gt;Apps-&gt;Apps &amp; Features-&gt;Optional features</a:t>
            </a:r>
          </a:p>
          <a:p>
            <a:pPr lvl="1"/>
            <a:r>
              <a:rPr lang="en-US" dirty="0"/>
              <a:t>Or </a:t>
            </a:r>
            <a:r>
              <a:rPr lang="en-US" dirty="0">
                <a:hlinkClick r:id="rId4"/>
              </a:rPr>
              <a:t>https://www.putty.org/</a:t>
            </a:r>
            <a:r>
              <a:rPr lang="en-US" dirty="0"/>
              <a:t> on Windows</a:t>
            </a:r>
          </a:p>
          <a:p>
            <a:r>
              <a:rPr lang="en-US" sz="1600" dirty="0" err="1"/>
              <a:t>sftp</a:t>
            </a:r>
            <a:r>
              <a:rPr lang="en-US" sz="1600" dirty="0"/>
              <a:t> (secure ftp to transfer files)</a:t>
            </a:r>
          </a:p>
          <a:p>
            <a:pPr lvl="1"/>
            <a:r>
              <a:rPr lang="en-US" dirty="0"/>
              <a:t>Enable SSH on Raspberry Pi Preferences-&gt;Raspberry Pi Configuration-&gt;Interfaces</a:t>
            </a:r>
          </a:p>
          <a:p>
            <a:pPr lvl="1"/>
            <a:r>
              <a:rPr lang="en-US" dirty="0"/>
              <a:t>Install </a:t>
            </a:r>
            <a:r>
              <a:rPr lang="en-US" dirty="0">
                <a:hlinkClick r:id="rId5"/>
              </a:rPr>
              <a:t>https://winscp.net/eng/download.php</a:t>
            </a:r>
            <a:r>
              <a:rPr lang="en-US" dirty="0"/>
              <a:t> or </a:t>
            </a:r>
            <a:r>
              <a:rPr lang="en-US" dirty="0">
                <a:hlinkClick r:id="rId6"/>
              </a:rPr>
              <a:t>https://filezilla-project.org/</a:t>
            </a:r>
            <a:r>
              <a:rPr lang="en-US" dirty="0"/>
              <a:t> on Windows</a:t>
            </a:r>
          </a:p>
          <a:p>
            <a:r>
              <a:rPr lang="en-US" sz="1600" dirty="0"/>
              <a:t>Transfer files:</a:t>
            </a:r>
          </a:p>
          <a:p>
            <a:pPr lvl="1"/>
            <a:r>
              <a:rPr lang="en-US" dirty="0"/>
              <a:t>USB flash drive</a:t>
            </a:r>
          </a:p>
          <a:p>
            <a:pPr lvl="1"/>
            <a:r>
              <a:rPr lang="en-US" dirty="0"/>
              <a:t>Cloud storage service</a:t>
            </a:r>
          </a:p>
          <a:p>
            <a:pPr lvl="1"/>
            <a:endParaRPr lang="en-US" sz="1200" dirty="0"/>
          </a:p>
          <a:p>
            <a:pPr lvl="1"/>
            <a:endParaRPr lang="en-US" sz="1200" dirty="0"/>
          </a:p>
          <a:p>
            <a:pPr lvl="1"/>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6111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a:t>Raspberry Pi Foundation: </a:t>
            </a:r>
            <a:r>
              <a:rPr lang="en-US" sz="1500" dirty="0">
                <a:hlinkClick r:id="rId2"/>
              </a:rPr>
              <a:t>https://www.raspberrypi.org/</a:t>
            </a:r>
            <a:endParaRPr lang="en-US" sz="1500" dirty="0"/>
          </a:p>
          <a:p>
            <a:r>
              <a:rPr lang="en-US" sz="1500" dirty="0"/>
              <a:t>Python Introduction: </a:t>
            </a:r>
            <a:r>
              <a:rPr lang="en-US" sz="1500" dirty="0">
                <a:hlinkClick r:id="rId3"/>
              </a:rPr>
              <a:t>https://www.raspberrypi.org/documentation/usage/python/</a:t>
            </a:r>
            <a:endParaRPr lang="en-US" sz="1500" dirty="0"/>
          </a:p>
          <a:p>
            <a:r>
              <a:rPr lang="en-US" sz="1500" dirty="0"/>
              <a:t>Embedded Linux Wiki: </a:t>
            </a:r>
            <a:r>
              <a:rPr lang="en-US" sz="1500" dirty="0">
                <a:hlinkClick r:id="rId4"/>
              </a:rPr>
              <a:t>www.elinux.org</a:t>
            </a:r>
            <a:endParaRPr lang="en-US" sz="1500" dirty="0"/>
          </a:p>
          <a:p>
            <a:r>
              <a:rPr lang="en-US" sz="1500" dirty="0" err="1"/>
              <a:t>Adafruit</a:t>
            </a:r>
            <a:r>
              <a:rPr lang="en-US" sz="1500" dirty="0"/>
              <a:t>: </a:t>
            </a:r>
            <a:r>
              <a:rPr lang="en-US" sz="1500" dirty="0">
                <a:hlinkClick r:id="rId5"/>
              </a:rPr>
              <a:t>https://www.adafruit.com/category/105?gclid=Cj0KCQiA962BBhCzARIsAIpWEL1YEmA7k-jbQbsoDKZOApe8oyufKTMf4lNfXgVyIHtExK8ghNguFY8aAmpREALw_wcB</a:t>
            </a:r>
            <a:endParaRPr lang="en-US" sz="1500" dirty="0"/>
          </a:p>
          <a:p>
            <a:r>
              <a:rPr lang="en-US" sz="1500" dirty="0" err="1"/>
              <a:t>Dronebot</a:t>
            </a:r>
            <a:r>
              <a:rPr lang="en-US" sz="1500" dirty="0"/>
              <a:t> Workshop: </a:t>
            </a:r>
            <a:r>
              <a:rPr lang="en-US" sz="1500" dirty="0">
                <a:hlinkClick r:id="rId6"/>
              </a:rPr>
              <a:t>https://dronebotworkshop.com/raspberry-pi-microcomputer/</a:t>
            </a:r>
            <a:endParaRPr lang="en-US" sz="1500" dirty="0"/>
          </a:p>
          <a:p>
            <a:r>
              <a:rPr lang="en-US" sz="1500" dirty="0"/>
              <a:t>Explaining Computers: </a:t>
            </a:r>
            <a:r>
              <a:rPr lang="en-US" sz="1500" dirty="0">
                <a:hlinkClick r:id="rId7"/>
              </a:rPr>
              <a:t>https://www.explainingcomputers.com/sbc.html</a:t>
            </a:r>
            <a:r>
              <a:rPr lang="en-US" sz="1500" dirty="0"/>
              <a:t> </a:t>
            </a:r>
          </a:p>
          <a:p>
            <a:r>
              <a:rPr lang="en-US" sz="1500" dirty="0"/>
              <a:t>Andreas </a:t>
            </a:r>
            <a:r>
              <a:rPr lang="en-US" sz="1500" dirty="0" err="1"/>
              <a:t>Spiess</a:t>
            </a:r>
            <a:r>
              <a:rPr lang="en-US" sz="1500" dirty="0"/>
              <a:t>: </a:t>
            </a:r>
            <a:r>
              <a:rPr lang="en-US" sz="1500" dirty="0">
                <a:hlinkClick r:id="rId8"/>
              </a:rPr>
              <a:t>https://www.youtube.com/channel/UCu7_D0o48KbfhpEohoP7YSQ</a:t>
            </a:r>
            <a:endParaRPr lang="en-US" sz="1500" dirty="0"/>
          </a:p>
          <a:p>
            <a:r>
              <a:rPr lang="en-US" sz="1500" dirty="0"/>
              <a:t>Paul McWhorter: </a:t>
            </a:r>
            <a:r>
              <a:rPr lang="en-US" sz="1500" dirty="0">
                <a:hlinkClick r:id="rId9"/>
              </a:rPr>
              <a:t>https://toptechboy.com/raspberry-pi-with-linux-lessons/</a:t>
            </a:r>
            <a:endParaRPr lang="en-US" sz="1500" dirty="0"/>
          </a:p>
          <a:p>
            <a:r>
              <a:rPr lang="en-US" sz="1500" dirty="0"/>
              <a:t>M </a:t>
            </a:r>
            <a:r>
              <a:rPr lang="en-US" sz="1500" dirty="0" err="1"/>
              <a:t>Heidenreich</a:t>
            </a:r>
            <a:r>
              <a:rPr lang="en-US" sz="1500" dirty="0"/>
              <a:t>: </a:t>
            </a:r>
            <a:r>
              <a:rPr lang="en-US" sz="1500" dirty="0">
                <a:hlinkClick r:id="rId10"/>
              </a:rPr>
              <a:t>https://www.youtube.com/watch?v=g-tSLJ3oFzE&amp;list=PL68Go3Wa2wAIPmz2KGwEbC7g9E6ZUgchJ</a:t>
            </a:r>
            <a:endParaRPr lang="en-US" sz="1500" dirty="0"/>
          </a:p>
        </p:txBody>
      </p:sp>
      <p:sp>
        <p:nvSpPr>
          <p:cNvPr id="3" name="Footer Placeholder 2">
            <a:extLst>
              <a:ext uri="{FF2B5EF4-FFF2-40B4-BE49-F238E27FC236}">
                <a16:creationId xmlns:a16="http://schemas.microsoft.com/office/drawing/2014/main"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4" name="Slide Number Placeholder 3">
            <a:extLst>
              <a:ext uri="{FF2B5EF4-FFF2-40B4-BE49-F238E27FC236}">
                <a16:creationId xmlns:a16="http://schemas.microsoft.com/office/drawing/2014/main" id="{362E236B-47B4-42DA-B86C-35256B18C19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365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478971" y="2603499"/>
            <a:ext cx="11201399" cy="3709377"/>
          </a:xfrm>
        </p:spPr>
        <p:txBody>
          <a:bodyPr>
            <a:normAutofit fontScale="70000" lnSpcReduction="20000"/>
          </a:bodyPr>
          <a:lstStyle/>
          <a:p>
            <a:r>
              <a:rPr lang="en-US" dirty="0" err="1"/>
              <a:t>Thonny</a:t>
            </a:r>
            <a:r>
              <a:rPr lang="en-US" dirty="0"/>
              <a:t> IDE for Python development. Python 3.7.x in right hand corner.</a:t>
            </a:r>
          </a:p>
          <a:p>
            <a:r>
              <a:rPr lang="en-US" dirty="0"/>
              <a:t>Key feature: most everything in Python is a object. An object is an instance of a class.</a:t>
            </a:r>
          </a:p>
          <a:p>
            <a:r>
              <a:rPr lang="en-US" dirty="0"/>
              <a:t>import statement to import modules into the program to expand functionality.</a:t>
            </a:r>
          </a:p>
          <a:p>
            <a:r>
              <a:rPr lang="en-US" dirty="0"/>
              <a:t>Comments: “#” or ‘’’ multiline ‘’’</a:t>
            </a:r>
          </a:p>
          <a:p>
            <a:r>
              <a:rPr lang="en-US" dirty="0"/>
              <a:t>Core data types: string, integer, float, Boolean</a:t>
            </a:r>
          </a:p>
          <a:p>
            <a:r>
              <a:rPr lang="en-US" dirty="0"/>
              <a:t>Variables used to store values. Must start with a letter or “_”. Convention: use “_” between words</a:t>
            </a:r>
          </a:p>
          <a:p>
            <a:pPr lvl="1"/>
            <a:r>
              <a:rPr lang="en-US" dirty="0"/>
              <a:t>Ex: </a:t>
            </a:r>
            <a:r>
              <a:rPr lang="en-US" dirty="0" err="1"/>
              <a:t>hello_world</a:t>
            </a:r>
            <a:r>
              <a:rPr lang="en-US" dirty="0"/>
              <a:t> = “Hello World” (called snake case)</a:t>
            </a:r>
          </a:p>
          <a:p>
            <a:r>
              <a:rPr lang="en-US" dirty="0"/>
              <a:t>7 arithmetic operators: + - * / % ** //. * / perform before + /. Use () for clarity.</a:t>
            </a:r>
          </a:p>
          <a:p>
            <a:r>
              <a:rPr lang="en-US" dirty="0"/>
              <a:t>f string: new (Python 3.6) way to format strings</a:t>
            </a:r>
          </a:p>
          <a:p>
            <a:r>
              <a:rPr lang="en-US" dirty="0"/>
              <a:t>Collection types: Lists, Tuples, Dictionaries</a:t>
            </a:r>
          </a:p>
          <a:p>
            <a:r>
              <a:rPr lang="en-US" dirty="0"/>
              <a:t>Lists: define with [ ], access with </a:t>
            </a:r>
            <a:r>
              <a:rPr lang="en-US" dirty="0" err="1"/>
              <a:t>list_name</a:t>
            </a:r>
            <a:r>
              <a:rPr lang="en-US" dirty="0"/>
              <a:t>[0], </a:t>
            </a:r>
            <a:r>
              <a:rPr lang="en-US" dirty="0" err="1"/>
              <a:t>list_name</a:t>
            </a:r>
            <a:r>
              <a:rPr lang="en-US" dirty="0"/>
              <a:t>[</a:t>
            </a:r>
            <a:r>
              <a:rPr lang="en-US" dirty="0" err="1"/>
              <a:t>start:end:step</a:t>
            </a:r>
            <a:r>
              <a:rPr lang="en-US" dirty="0"/>
              <a:t>], append() to add to list</a:t>
            </a:r>
          </a:p>
          <a:p>
            <a:r>
              <a:rPr lang="en-US" dirty="0"/>
              <a:t>Tuples: like list but can’t change values (immutable). Use () instead of []. Can convert to list to change</a:t>
            </a:r>
          </a:p>
          <a:p>
            <a:r>
              <a:rPr lang="en-US" dirty="0"/>
              <a:t>Dictionary: key value pair. Use {&lt;key1&gt;:&lt;value1&gt;, &lt;key2&gt;:value2, </a:t>
            </a:r>
            <a:r>
              <a:rPr lang="en-US" dirty="0" err="1"/>
              <a:t>etc</a:t>
            </a:r>
            <a:r>
              <a:rPr lang="en-US" dirty="0"/>
              <a:t>}</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561110" y="2625272"/>
            <a:ext cx="11173690" cy="3416300"/>
          </a:xfrm>
        </p:spPr>
        <p:txBody>
          <a:bodyPr>
            <a:normAutofit lnSpcReduction="10000"/>
          </a:bodyPr>
          <a:lstStyle/>
          <a:p>
            <a:r>
              <a:rPr lang="en-US" dirty="0"/>
              <a:t>Conditionals: if - </a:t>
            </a:r>
            <a:r>
              <a:rPr lang="en-US" dirty="0" err="1"/>
              <a:t>elif</a:t>
            </a:r>
            <a:r>
              <a:rPr lang="en-US" dirty="0"/>
              <a:t> - else. Logical operators: and or not</a:t>
            </a:r>
          </a:p>
          <a:p>
            <a:r>
              <a:rPr lang="en-US" dirty="0"/>
              <a:t>Looping: perform an action a set number of times: for &lt;var&gt; in range(0, 10):</a:t>
            </a:r>
          </a:p>
          <a:p>
            <a:r>
              <a:rPr lang="en-US" dirty="0"/>
              <a:t>Looping: perform repeated action but don’t know when will end: while(&lt;conditional&gt;):</a:t>
            </a:r>
          </a:p>
          <a:p>
            <a:r>
              <a:rPr lang="en-US" dirty="0"/>
              <a:t>Functions: reuse code: def </a:t>
            </a:r>
            <a:r>
              <a:rPr lang="en-US" dirty="0" err="1"/>
              <a:t>fun_name</a:t>
            </a:r>
            <a:r>
              <a:rPr lang="en-US" dirty="0"/>
              <a:t>():</a:t>
            </a:r>
          </a:p>
          <a:p>
            <a:r>
              <a:rPr lang="en-US" dirty="0"/>
              <a:t>File I/O: write and read to file system</a:t>
            </a:r>
          </a:p>
          <a:p>
            <a:r>
              <a:rPr lang="en-US" dirty="0"/>
              <a:t>List module functions from &gt;&gt;&gt; prompt: </a:t>
            </a:r>
            <a:r>
              <a:rPr lang="en-US" dirty="0" err="1"/>
              <a:t>dir</a:t>
            </a:r>
            <a:r>
              <a:rPr lang="en-US" dirty="0"/>
              <a:t>(&lt;module&gt; or &lt;variable&gt;)</a:t>
            </a:r>
          </a:p>
          <a:p>
            <a:r>
              <a:rPr lang="en-US" dirty="0"/>
              <a:t>List help on a module function from &gt;&gt;&gt; prompt: help(</a:t>
            </a:r>
            <a:r>
              <a:rPr lang="en-US" dirty="0" err="1"/>
              <a:t>module.function</a:t>
            </a:r>
            <a:r>
              <a:rPr lang="en-US" dirty="0"/>
              <a:t>)</a:t>
            </a:r>
          </a:p>
          <a:p>
            <a:pPr marL="0" indent="0">
              <a:buNone/>
            </a:pPr>
            <a:endParaRPr lang="en-US" dirty="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Libraries</a:t>
            </a:r>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a:t>RPi.GPIO</a:t>
            </a:r>
            <a:r>
              <a:rPr lang="en-US" sz="1200" dirty="0"/>
              <a:t>: </a:t>
            </a:r>
            <a:r>
              <a:rPr lang="en-US" sz="1200" dirty="0">
                <a:hlinkClick r:id="rId2"/>
              </a:rPr>
              <a:t>https://sourceforge.net/p/raspberry-gpio-python/wiki/BasicUsage/</a:t>
            </a:r>
            <a:endParaRPr lang="en-US" sz="1200" dirty="0"/>
          </a:p>
          <a:p>
            <a:pPr lvl="1"/>
            <a:r>
              <a:rPr lang="en-US" sz="1200" dirty="0"/>
              <a:t>First and most popular. </a:t>
            </a:r>
          </a:p>
          <a:p>
            <a:r>
              <a:rPr lang="en-US" sz="1200" dirty="0"/>
              <a:t>gpiozero: </a:t>
            </a:r>
            <a:r>
              <a:rPr lang="en-US" sz="1200" dirty="0">
                <a:hlinkClick r:id="rId3"/>
              </a:rPr>
              <a:t>https://gpiozero.readthedocs.io/en/v1.3.1</a:t>
            </a:r>
            <a:r>
              <a:rPr lang="en-US" sz="1200" dirty="0"/>
              <a:t>/</a:t>
            </a:r>
          </a:p>
          <a:p>
            <a:pPr lvl="1"/>
            <a:r>
              <a:rPr lang="en-US" sz="1200" dirty="0"/>
              <a:t>Designed for ease of use.</a:t>
            </a:r>
          </a:p>
          <a:p>
            <a:pPr lvl="1"/>
            <a:r>
              <a:rPr lang="en-US" sz="1200" dirty="0"/>
              <a:t>Built on </a:t>
            </a:r>
            <a:r>
              <a:rPr lang="en-US" sz="1200" dirty="0" err="1"/>
              <a:t>RPi.GPIO</a:t>
            </a:r>
            <a:endParaRPr lang="en-US" sz="1200" dirty="0"/>
          </a:p>
          <a:p>
            <a:pPr lvl="1"/>
            <a:r>
              <a:rPr lang="en-US" sz="1200" dirty="0"/>
              <a:t>GPIO cleanup on normal program end</a:t>
            </a:r>
          </a:p>
          <a:p>
            <a:r>
              <a:rPr lang="en-US" sz="1200" dirty="0" err="1"/>
              <a:t>pigpio</a:t>
            </a:r>
            <a:r>
              <a:rPr lang="en-US" sz="1200" dirty="0"/>
              <a:t>: </a:t>
            </a:r>
            <a:r>
              <a:rPr lang="en-US" sz="1200" dirty="0">
                <a:hlinkClick r:id="rId4"/>
              </a:rPr>
              <a:t>http://abyz.me.uk/rpi/pigpio/python.html</a:t>
            </a:r>
            <a:endParaRPr lang="en-US" sz="1200" dirty="0"/>
          </a:p>
          <a:p>
            <a:pPr lvl="1"/>
            <a:r>
              <a:rPr lang="en-US" sz="1200" dirty="0"/>
              <a:t>Talks to </a:t>
            </a:r>
            <a:r>
              <a:rPr lang="en-US" sz="1200" dirty="0" err="1"/>
              <a:t>pigpio</a:t>
            </a:r>
            <a:r>
              <a:rPr lang="en-US" sz="1200" dirty="0"/>
              <a:t> daemon</a:t>
            </a:r>
          </a:p>
          <a:p>
            <a:pPr lvl="1"/>
            <a:r>
              <a:rPr lang="en-US" sz="1200" dirty="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63192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Blink LED</a:t>
            </a:r>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a:t>Blink LED</a:t>
            </a:r>
          </a:p>
          <a:p>
            <a:pPr lvl="1"/>
            <a:r>
              <a:rPr lang="en-US" dirty="0"/>
              <a:t>Hook up LED circuit (see subsequent slide)</a:t>
            </a:r>
          </a:p>
          <a:p>
            <a:pPr lvl="1"/>
            <a:r>
              <a:rPr lang="en-US" dirty="0"/>
              <a:t>Programming-&gt;</a:t>
            </a:r>
            <a:r>
              <a:rPr lang="en-US" dirty="0" err="1"/>
              <a:t>Thonny</a:t>
            </a:r>
            <a:r>
              <a:rPr lang="en-US" dirty="0"/>
              <a:t> Python IDE</a:t>
            </a:r>
          </a:p>
          <a:p>
            <a:pPr lvl="1"/>
            <a:r>
              <a:rPr lang="en-US" dirty="0"/>
              <a:t>File-&gt;New</a:t>
            </a:r>
          </a:p>
          <a:p>
            <a:pPr lvl="1"/>
            <a:r>
              <a:rPr lang="en-US" dirty="0"/>
              <a:t>Type in code found in subsequent slide</a:t>
            </a:r>
          </a:p>
          <a:p>
            <a:pPr lvl="1"/>
            <a:r>
              <a:rPr lang="en-US" dirty="0" err="1"/>
              <a:t>Thonny</a:t>
            </a:r>
            <a:r>
              <a:rPr lang="en-US" dirty="0"/>
              <a:t> will ask for file name and location when running for first time. Save to Maker/Documents/RaspberryPiClass/my_blink.py</a:t>
            </a:r>
          </a:p>
          <a:p>
            <a:pPr lvl="1"/>
            <a:endParaRPr lang="en-US" dirty="0"/>
          </a:p>
          <a:p>
            <a:pPr marL="457200" lvl="1" indent="0">
              <a:buNone/>
            </a:pPr>
            <a:r>
              <a:rPr lang="en-US" dirty="0"/>
              <a:t>This program blinks a led connected to GPIO21 (board pin 40) forever, on for 1 second and off for 1 second. It uses the gpiozero library.</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72625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Raspberry Pi hardware and software</a:t>
            </a:r>
          </a:p>
          <a:p>
            <a:pPr marL="514350" indent="-514350">
              <a:buFont typeface="+mj-lt"/>
              <a:buAutoNum type="arabicPeriod"/>
            </a:pPr>
            <a:r>
              <a:rPr lang="en-US" dirty="0"/>
              <a:t>Be aware of the range of Raspberry Pi boards</a:t>
            </a:r>
          </a:p>
          <a:p>
            <a:pPr marL="514350" indent="-514350">
              <a:buFont typeface="+mj-lt"/>
              <a:buAutoNum type="arabicPeriod"/>
            </a:pPr>
            <a:r>
              <a:rPr lang="en-US" dirty="0"/>
              <a:t>Understand how to create and run a program on an Raspberry Pi</a:t>
            </a:r>
          </a:p>
          <a:p>
            <a:pPr marL="514350" indent="-514350">
              <a:buFont typeface="+mj-lt"/>
              <a:buAutoNum type="arabicPeriod"/>
            </a:pPr>
            <a:r>
              <a:rPr lang="en-US" dirty="0"/>
              <a:t>Provide basic Python programing syntax</a:t>
            </a:r>
          </a:p>
          <a:p>
            <a:pPr marL="514350" indent="-514350">
              <a:buFont typeface="+mj-lt"/>
              <a:buAutoNum type="arabicPeriod"/>
            </a:pPr>
            <a:r>
              <a:rPr lang="en-US" dirty="0"/>
              <a:t>Understand how to control a simple circuit from an Raspberry Pi</a:t>
            </a:r>
          </a:p>
          <a:p>
            <a:pPr marL="514350" indent="-514350">
              <a:buFont typeface="+mj-lt"/>
              <a:buAutoNum type="arabicPeriod"/>
            </a:pPr>
            <a:r>
              <a:rPr lang="en-US" dirty="0"/>
              <a:t>Understand cautions when using General Purpose </a:t>
            </a:r>
            <a:r>
              <a:rPr lang="en-US" dirty="0" err="1"/>
              <a:t>Input/Output</a:t>
            </a:r>
            <a:r>
              <a:rPr lang="en-US" dirty="0"/>
              <a:t> pins (GPIO)</a:t>
            </a:r>
          </a:p>
          <a:p>
            <a:pPr marL="514350" indent="-514350">
              <a:buFont typeface="+mj-lt"/>
              <a:buAutoNum type="arabicPeriod"/>
            </a:pPr>
            <a:r>
              <a:rPr lang="en-US" dirty="0"/>
              <a:t>Understand proper Shutdown procedure</a:t>
            </a:r>
          </a:p>
          <a:p>
            <a:pPr marL="514350" indent="-514350">
              <a:buFont typeface="+mj-lt"/>
              <a:buAutoNum type="arabicPeriod"/>
            </a:pPr>
            <a:r>
              <a:rPr lang="en-US" dirty="0"/>
              <a:t>Provide advanced projects for continued learning</a:t>
            </a:r>
          </a:p>
          <a:p>
            <a:pPr marL="514350" indent="-514350">
              <a:buFont typeface="+mj-lt"/>
              <a:buAutoNum type="arabicPeriod"/>
            </a:pPr>
            <a:r>
              <a:rPr lang="en-US"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10" y="2399976"/>
            <a:ext cx="3919623" cy="40513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32" y="2399976"/>
            <a:ext cx="4692981" cy="3631474"/>
          </a:xfrm>
          <a:prstGeom prst="rect">
            <a:avLst/>
          </a:prstGeom>
        </p:spPr>
      </p:pic>
      <p:pic>
        <p:nvPicPr>
          <p:cNvPr id="8" name="Picture 7">
            <a:extLst>
              <a:ext uri="{FF2B5EF4-FFF2-40B4-BE49-F238E27FC236}">
                <a16:creationId xmlns:a16="http://schemas.microsoft.com/office/drawing/2014/main" id="{C19A53E8-3F8F-4A5D-898A-6096FDA8A1DC}"/>
              </a:ext>
            </a:extLst>
          </p:cNvPr>
          <p:cNvPicPr>
            <a:picLocks noChangeAspect="1"/>
          </p:cNvPicPr>
          <p:nvPr/>
        </p:nvPicPr>
        <p:blipFill>
          <a:blip r:embed="rId4"/>
          <a:stretch>
            <a:fillRect/>
          </a:stretch>
        </p:blipFill>
        <p:spPr>
          <a:xfrm>
            <a:off x="9443085" y="2516337"/>
            <a:ext cx="2145177" cy="3699654"/>
          </a:xfrm>
          <a:prstGeom prst="rect">
            <a:avLst/>
          </a:prstGeom>
        </p:spPr>
      </p:pic>
    </p:spTree>
    <p:extLst>
      <p:ext uri="{BB962C8B-B14F-4D97-AF65-F5344CB8AC3E}">
        <p14:creationId xmlns:p14="http://schemas.microsoft.com/office/powerpoint/2010/main" val="39695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Code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088252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Safe Blink</a:t>
            </a:r>
          </a:p>
        </p:txBody>
      </p:sp>
      <p:sp>
        <p:nvSpPr>
          <p:cNvPr id="3" name="Content Placeholder 2"/>
          <p:cNvSpPr>
            <a:spLocks noGrp="1"/>
          </p:cNvSpPr>
          <p:nvPr>
            <p:ph idx="1"/>
          </p:nvPr>
        </p:nvSpPr>
        <p:spPr/>
        <p:txBody>
          <a:bodyPr>
            <a:normAutofit/>
          </a:bodyPr>
          <a:lstStyle/>
          <a:p>
            <a:r>
              <a:rPr lang="en-US" dirty="0"/>
              <a:t>Safely blink LED</a:t>
            </a:r>
          </a:p>
          <a:p>
            <a:pPr lvl="1"/>
            <a:r>
              <a:rPr lang="en-US" dirty="0"/>
              <a:t>Load </a:t>
            </a:r>
            <a:r>
              <a:rPr lang="en-US" dirty="0" err="1"/>
              <a:t>Thonny</a:t>
            </a:r>
            <a:r>
              <a:rPr lang="en-US" dirty="0"/>
              <a:t> and load Maker/Documents/RaspberryPiClass/safe_blink.py</a:t>
            </a:r>
          </a:p>
          <a:p>
            <a:pPr marL="457200" lvl="1" indent="0">
              <a:buNone/>
            </a:pPr>
            <a:r>
              <a:rPr lang="en-US" dirty="0"/>
              <a:t>This program demonstrates GPIO cautions that should be added to each program to put the GPIO into a safe state when the program is exited. It also demonstrates the </a:t>
            </a:r>
            <a:r>
              <a:rPr lang="en-US" dirty="0" err="1"/>
              <a:t>Rpi.gpio</a:t>
            </a:r>
            <a:r>
              <a:rPr lang="en-US" dirty="0"/>
              <a:t> library.</a:t>
            </a:r>
          </a:p>
          <a:p>
            <a:r>
              <a:rPr lang="en-US" dirty="0"/>
              <a:t>Shutdown scenarios that should put the GPIO pin in a safe state:</a:t>
            </a:r>
          </a:p>
          <a:p>
            <a:pPr lvl="1"/>
            <a:r>
              <a:rPr lang="en-US" dirty="0"/>
              <a:t>Ctrl-C</a:t>
            </a:r>
          </a:p>
          <a:p>
            <a:pPr lvl="1"/>
            <a:r>
              <a:rPr lang="en-US" dirty="0" err="1"/>
              <a:t>pkill</a:t>
            </a:r>
            <a:endParaRPr lang="en-US" dirty="0"/>
          </a:p>
          <a:p>
            <a:pPr lvl="1"/>
            <a:r>
              <a:rPr lang="en-US" dirty="0"/>
              <a:t>Parent close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4408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Blink Code</a:t>
            </a:r>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38453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Fade LED</a:t>
            </a:r>
          </a:p>
        </p:txBody>
      </p:sp>
      <p:sp>
        <p:nvSpPr>
          <p:cNvPr id="3" name="Content Placeholder 2"/>
          <p:cNvSpPr>
            <a:spLocks noGrp="1"/>
          </p:cNvSpPr>
          <p:nvPr>
            <p:ph idx="1"/>
          </p:nvPr>
        </p:nvSpPr>
        <p:spPr/>
        <p:txBody>
          <a:bodyPr>
            <a:normAutofit/>
          </a:bodyPr>
          <a:lstStyle/>
          <a:p>
            <a:r>
              <a:rPr lang="en-US" dirty="0"/>
              <a:t>Fade LED</a:t>
            </a:r>
          </a:p>
          <a:p>
            <a:pPr lvl="1"/>
            <a:r>
              <a:rPr lang="en-US" dirty="0"/>
              <a:t>Load </a:t>
            </a:r>
            <a:r>
              <a:rPr lang="en-US" dirty="0" err="1"/>
              <a:t>Thonny</a:t>
            </a:r>
            <a:r>
              <a:rPr lang="en-US" dirty="0"/>
              <a:t> and load Maker/Documents/RaspberryPiClass/fade_led.py</a:t>
            </a:r>
          </a:p>
          <a:p>
            <a:pPr marL="457200" lvl="1" indent="0">
              <a:buNone/>
            </a:pPr>
            <a:r>
              <a:rPr lang="en-US" dirty="0"/>
              <a:t>This program fades a led connected to GPIO21 (board pin 40) forever. The default fade-in time is 1 sec and fade-out time is 1 second. The fade time can be adjusted using parameters fade-in-time=&lt;sec&gt; and fade-out-time=&lt;sec&gt;. It uses the gpiozero library. </a:t>
            </a:r>
          </a:p>
          <a:p>
            <a:pPr marL="457200" lvl="1" indent="0">
              <a:buNone/>
            </a:pPr>
            <a:r>
              <a:rPr lang="en-US" dirty="0"/>
              <a:t>Also shown is the close() function that cleans up the GPIO similar to the </a:t>
            </a:r>
            <a:r>
              <a:rPr lang="en-US" dirty="0" err="1"/>
              <a:t>GPIO.cleanup</a:t>
            </a:r>
            <a:r>
              <a:rPr lang="en-US" dirty="0"/>
              <a:t>() function in the </a:t>
            </a:r>
            <a:r>
              <a:rPr lang="en-US" dirty="0" err="1"/>
              <a:t>RPi.GPIO</a:t>
            </a:r>
            <a:r>
              <a:rPr lang="en-US" dirty="0"/>
              <a:t> </a:t>
            </a:r>
            <a:r>
              <a:rPr lang="en-US" dirty="0" err="1"/>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913106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Code</a:t>
            </a:r>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light =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 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pass                   # no operation</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585635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PWM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505505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Cautions</a:t>
            </a:r>
          </a:p>
        </p:txBody>
      </p:sp>
      <p:sp>
        <p:nvSpPr>
          <p:cNvPr id="3" name="Content Placeholder 2"/>
          <p:cNvSpPr>
            <a:spLocks noGrp="1"/>
          </p:cNvSpPr>
          <p:nvPr>
            <p:ph idx="1"/>
          </p:nvPr>
        </p:nvSpPr>
        <p:spPr>
          <a:xfrm>
            <a:off x="1154954" y="2240998"/>
            <a:ext cx="8825659" cy="4063753"/>
          </a:xfrm>
        </p:spPr>
        <p:txBody>
          <a:bodyPr>
            <a:noAutofit/>
          </a:bodyPr>
          <a:lstStyle/>
          <a:p>
            <a:r>
              <a:rPr lang="en-US" sz="1200" dirty="0"/>
              <a:t>Shutdown</a:t>
            </a:r>
          </a:p>
          <a:p>
            <a:pPr lvl="1"/>
            <a:r>
              <a:rPr lang="en-US" sz="1200" dirty="0"/>
              <a:t>Never just disconnect power from the Raspberry Pi</a:t>
            </a:r>
          </a:p>
          <a:p>
            <a:pPr lvl="2"/>
            <a:r>
              <a:rPr lang="en-US" sz="1200" dirty="0"/>
              <a:t>The Linux operating system continuously accesses (reads/writes) the SD card</a:t>
            </a:r>
          </a:p>
          <a:p>
            <a:pPr lvl="2"/>
            <a:r>
              <a:rPr lang="en-US" sz="1200" dirty="0"/>
              <a:t>Interrupting power in the middle of a write may corrupt the SD card</a:t>
            </a:r>
          </a:p>
          <a:p>
            <a:pPr lvl="1"/>
            <a:r>
              <a:rPr lang="en-US" sz="1200" dirty="0"/>
              <a:t>Shutdown the Raspberry Pi by:</a:t>
            </a:r>
          </a:p>
          <a:p>
            <a:pPr lvl="2"/>
            <a:r>
              <a:rPr lang="en-US" sz="1200" dirty="0"/>
              <a:t>Pi-&gt;Logout-&gt;Shutdown</a:t>
            </a:r>
          </a:p>
          <a:p>
            <a:pPr lvl="2"/>
            <a:r>
              <a:rPr lang="en-US" sz="1200" dirty="0"/>
              <a:t>Wait for green LED to stop blinking (about 10 seconds)</a:t>
            </a:r>
          </a:p>
          <a:p>
            <a:pPr lvl="2"/>
            <a:r>
              <a:rPr lang="en-US" sz="1200" dirty="0"/>
              <a:t>Remove power</a:t>
            </a:r>
          </a:p>
          <a:p>
            <a:r>
              <a:rPr lang="en-US" sz="1200" dirty="0"/>
              <a:t>GPIO</a:t>
            </a:r>
          </a:p>
          <a:p>
            <a:pPr lvl="1"/>
            <a:r>
              <a:rPr lang="en-US" sz="1200" dirty="0"/>
              <a:t>The Raspberry Pi GPIO pins work with 3.3V logic levels and are not 5V tolerant. If you apply 5V to a GPIO pin you risk permanently damaging it</a:t>
            </a:r>
          </a:p>
          <a:p>
            <a:pPr lvl="1"/>
            <a:r>
              <a:rPr lang="en-US" sz="1200" dirty="0"/>
              <a:t>Use GPIO programming cautions to avoid leaving GPIO pins in a unsafe state after the program terminates</a:t>
            </a:r>
          </a:p>
          <a:p>
            <a:pPr lvl="2"/>
            <a:r>
              <a:rPr lang="en-US" sz="1000" dirty="0" err="1"/>
              <a:t>RPi.GPIO</a:t>
            </a:r>
            <a:r>
              <a:rPr lang="en-US" sz="1000" dirty="0"/>
              <a:t>: </a:t>
            </a:r>
            <a:r>
              <a:rPr lang="en-US" sz="1000" dirty="0" err="1"/>
              <a:t>GPIO.Cleanup</a:t>
            </a:r>
            <a:r>
              <a:rPr lang="en-US" sz="1000" dirty="0"/>
              <a:t>()</a:t>
            </a:r>
          </a:p>
          <a:p>
            <a:pPr lvl="2"/>
            <a:r>
              <a:rPr lang="en-US" sz="1000" dirty="0"/>
              <a:t>GPIOZERO: &lt;module object&gt;.close()</a:t>
            </a:r>
          </a:p>
          <a:p>
            <a:pPr lvl="2"/>
            <a:endParaRPr lang="en-US" sz="10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615385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Log Fade LED</a:t>
            </a:r>
          </a:p>
        </p:txBody>
      </p:sp>
      <p:sp>
        <p:nvSpPr>
          <p:cNvPr id="3" name="Content Placeholder 2"/>
          <p:cNvSpPr>
            <a:spLocks noGrp="1"/>
          </p:cNvSpPr>
          <p:nvPr>
            <p:ph idx="1"/>
          </p:nvPr>
        </p:nvSpPr>
        <p:spPr>
          <a:xfrm>
            <a:off x="1154954" y="2384613"/>
            <a:ext cx="9817846" cy="3872752"/>
          </a:xfrm>
        </p:spPr>
        <p:txBody>
          <a:bodyPr>
            <a:normAutofit/>
          </a:bodyPr>
          <a:lstStyle/>
          <a:p>
            <a:r>
              <a:rPr lang="en-US" dirty="0"/>
              <a:t>Fade LED with log algorithm</a:t>
            </a:r>
          </a:p>
          <a:p>
            <a:pPr lvl="1"/>
            <a:r>
              <a:rPr lang="en-US" dirty="0"/>
              <a:t>Use same circuit as Blink LED</a:t>
            </a:r>
          </a:p>
          <a:p>
            <a:pPr lvl="1"/>
            <a:r>
              <a:rPr lang="en-US" dirty="0"/>
              <a:t>Execute </a:t>
            </a:r>
            <a:r>
              <a:rPr lang="en-US" dirty="0" err="1"/>
              <a:t>Thonny</a:t>
            </a:r>
            <a:r>
              <a:rPr lang="en-US" dirty="0"/>
              <a:t> and load Maker/Documents/RaspberryPiClass/log_fade_led.py</a:t>
            </a:r>
          </a:p>
          <a:p>
            <a:pPr lvl="1"/>
            <a:endParaRPr lang="en-US" dirty="0"/>
          </a:p>
          <a:p>
            <a:pPr marL="457200" lvl="1" indent="0">
              <a:buNone/>
            </a:pPr>
            <a:r>
              <a:rPr lang="en-US" dirty="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174097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Fade LED Code</a:t>
            </a:r>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200" dirty="0">
                <a:latin typeface="Courier New" panose="02070309020205020404" pitchFamily="49" charset="0"/>
              </a:rPr>
              <a:t>            </a:t>
            </a:r>
          </a:p>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try:</a:t>
            </a:r>
          </a:p>
          <a:p>
            <a:pPr marL="0" indent="0">
              <a:lnSpc>
                <a:spcPct val="120000"/>
              </a:lnSpc>
              <a:spcBef>
                <a:spcPts val="0"/>
              </a:spcBef>
              <a:buFont typeface="Wingdings 3" charset="2"/>
              <a:buNone/>
            </a:pPr>
            <a:r>
              <a:rPr lang="en-US" sz="1000" dirty="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(led_min,led_max+1,int(</a:t>
            </a:r>
            <a:r>
              <a:rPr lang="en-US" sz="1000" dirty="0" err="1">
                <a:latin typeface="Courier New" panose="02070309020205020404" pitchFamily="49" charset="0"/>
              </a:rPr>
              <a:t>led_step</a:t>
            </a:r>
            <a:r>
              <a:rPr lang="en-US" sz="1000" dirty="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r>
              <a:rPr lang="en-US" sz="1000" dirty="0">
                <a:latin typeface="Courier New" panose="02070309020205020404" pitchFamily="49" charset="0"/>
              </a:rPr>
              <a:t>            </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(led_max,led_min-1,int(-</a:t>
            </a:r>
            <a:r>
              <a:rPr lang="en-US" sz="1000" dirty="0" err="1">
                <a:latin typeface="Courier New" panose="02070309020205020404" pitchFamily="49" charset="0"/>
              </a:rPr>
              <a:t>led_step</a:t>
            </a:r>
            <a:r>
              <a:rPr lang="en-US" sz="1000" dirty="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a:latin typeface="Courier New" panose="02070309020205020404" pitchFamily="49" charset="0"/>
              </a:rPr>
              <a:t>    pass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finally:</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light.close</a:t>
            </a:r>
            <a:r>
              <a:rPr lang="en-US" sz="1000" dirty="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https://github.com/RochesterMakerSpace/Raspberry-Pi-class</a:t>
            </a:r>
            <a:endParaRPr lang="en-US" dirty="0"/>
          </a:p>
          <a:p>
            <a:r>
              <a:rPr lang="en-US" dirty="0"/>
              <a:t>Pull 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with Timer</a:t>
            </a:r>
          </a:p>
        </p:txBody>
      </p:sp>
      <p:sp>
        <p:nvSpPr>
          <p:cNvPr id="3" name="Content Placeholder 2"/>
          <p:cNvSpPr>
            <a:spLocks noGrp="1"/>
          </p:cNvSpPr>
          <p:nvPr>
            <p:ph idx="1"/>
          </p:nvPr>
        </p:nvSpPr>
        <p:spPr>
          <a:xfrm>
            <a:off x="1154954" y="2603500"/>
            <a:ext cx="9952317" cy="3416300"/>
          </a:xfrm>
        </p:spPr>
        <p:txBody>
          <a:bodyPr/>
          <a:lstStyle/>
          <a:p>
            <a:r>
              <a:rPr lang="en-US" dirty="0"/>
              <a:t>Blink LED with Timer</a:t>
            </a:r>
          </a:p>
          <a:p>
            <a:pPr lvl="1"/>
            <a:r>
              <a:rPr lang="en-US" dirty="0"/>
              <a:t>Execute </a:t>
            </a:r>
            <a:r>
              <a:rPr lang="en-US" dirty="0" err="1"/>
              <a:t>Thonny</a:t>
            </a:r>
            <a:r>
              <a:rPr lang="en-US" dirty="0"/>
              <a:t> and load Maker/Documents/RaspberryPiClass/timer_blink.py</a:t>
            </a:r>
          </a:p>
          <a:p>
            <a:pPr lvl="1"/>
            <a:endParaRPr lang="en-US" dirty="0"/>
          </a:p>
          <a:p>
            <a:pPr marL="457200" lvl="1" indent="0">
              <a:buNone/>
            </a:pPr>
            <a:r>
              <a:rPr lang="en-US" dirty="0"/>
              <a:t>This starts by executing a function blink(). blink()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a:t>sys.exit</a:t>
            </a:r>
            <a:r>
              <a:rPr lang="en-US" dirty="0"/>
              <a:t>() is necessary to stop the timer, otherwise the timer will keep running and the LED will continue to blink.</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95219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Remotely</a:t>
            </a:r>
          </a:p>
        </p:txBody>
      </p:sp>
      <p:sp>
        <p:nvSpPr>
          <p:cNvPr id="3" name="Content Placeholder 2"/>
          <p:cNvSpPr>
            <a:spLocks noGrp="1"/>
          </p:cNvSpPr>
          <p:nvPr>
            <p:ph idx="1"/>
          </p:nvPr>
        </p:nvSpPr>
        <p:spPr>
          <a:xfrm>
            <a:off x="1154954" y="2603500"/>
            <a:ext cx="9790952" cy="3416300"/>
          </a:xfrm>
        </p:spPr>
        <p:txBody>
          <a:bodyPr/>
          <a:lstStyle/>
          <a:p>
            <a:r>
              <a:rPr lang="en-US" sz="1400" dirty="0"/>
              <a:t>Blink LED remotely</a:t>
            </a:r>
          </a:p>
          <a:p>
            <a:pPr lvl="1"/>
            <a:r>
              <a:rPr lang="en-US" sz="1400" dirty="0"/>
              <a:t>As user pi:</a:t>
            </a:r>
          </a:p>
          <a:p>
            <a:pPr lvl="2"/>
            <a:r>
              <a:rPr lang="en-US" dirty="0"/>
              <a:t>Enable Remote GPIO in Raspberry Pi Preferences-&gt;Raspberry Pi Configuration-&gt;Interfaces</a:t>
            </a:r>
          </a:p>
          <a:p>
            <a:pPr lvl="2"/>
            <a:r>
              <a:rPr lang="en-US" dirty="0"/>
              <a:t>Automate running pigpiod daemon at boot time: </a:t>
            </a:r>
            <a:r>
              <a:rPr lang="en-US" dirty="0">
                <a:latin typeface="Courier New" panose="02070309020205020404" pitchFamily="49" charset="0"/>
              </a:rPr>
              <a:t>sudo systemctl enable pigpiod</a:t>
            </a:r>
          </a:p>
          <a:p>
            <a:pPr lvl="2"/>
            <a:r>
              <a:rPr lang="en-US" dirty="0"/>
              <a:t>Run the daemon once using systemctl: </a:t>
            </a:r>
            <a:r>
              <a:rPr lang="en-US" dirty="0">
                <a:latin typeface="Courier New" panose="02070309020205020404" pitchFamily="49" charset="0"/>
              </a:rPr>
              <a:t>sudo systemctl start pigpiod</a:t>
            </a:r>
          </a:p>
          <a:p>
            <a:pPr lvl="2"/>
            <a:r>
              <a:rPr lang="en-US" dirty="0"/>
              <a:t>Or to run the daemon manually: </a:t>
            </a:r>
            <a:r>
              <a:rPr lang="en-US" dirty="0">
                <a:latin typeface="Courier New" panose="02070309020205020404" pitchFamily="49" charset="0"/>
              </a:rPr>
              <a:t>sudo pigpiod</a:t>
            </a:r>
          </a:p>
          <a:p>
            <a:pPr lvl="1"/>
            <a:r>
              <a:rPr lang="en-US" sz="1400" dirty="0"/>
              <a:t>Install </a:t>
            </a:r>
            <a:r>
              <a:rPr lang="en-US" sz="1400" dirty="0">
                <a:hlinkClick r:id="rId2"/>
              </a:rPr>
              <a:t>https://thonny.org/</a:t>
            </a:r>
            <a:r>
              <a:rPr lang="en-US" sz="1400" dirty="0"/>
              <a:t> on Windows</a:t>
            </a:r>
          </a:p>
          <a:p>
            <a:pPr lvl="1"/>
            <a:r>
              <a:rPr lang="en-US" sz="1400" dirty="0"/>
              <a:t>Install gpiozero using Thonny on Windows</a:t>
            </a:r>
          </a:p>
          <a:p>
            <a:pPr lvl="1"/>
            <a:r>
              <a:rPr lang="en-US" sz="1400" dirty="0"/>
              <a:t>Install </a:t>
            </a:r>
            <a:r>
              <a:rPr lang="en-US" sz="1400" dirty="0" err="1"/>
              <a:t>pigpio</a:t>
            </a:r>
            <a:r>
              <a:rPr lang="en-US" sz="1400" dirty="0"/>
              <a:t> using Thonny on Windows</a:t>
            </a:r>
          </a:p>
          <a:p>
            <a:pPr lvl="1"/>
            <a:r>
              <a:rPr lang="en-US" sz="1400" dirty="0"/>
              <a:t>Run remote_blink.py</a:t>
            </a: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71796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Browser</a:t>
            </a:r>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a:t>Blink LED via Web Browser</a:t>
            </a:r>
          </a:p>
          <a:p>
            <a:pPr lvl="1"/>
            <a:r>
              <a:rPr lang="en-US" dirty="0"/>
              <a:t>Execute </a:t>
            </a:r>
            <a:r>
              <a:rPr lang="en-US" dirty="0" err="1"/>
              <a:t>Thonny</a:t>
            </a:r>
            <a:r>
              <a:rPr lang="en-US" dirty="0"/>
              <a:t> and load Maker/Documents/RaspberryPiClass/simple_webserver.py</a:t>
            </a:r>
          </a:p>
          <a:p>
            <a:pPr lvl="1"/>
            <a:r>
              <a:rPr lang="en-US" dirty="0"/>
              <a:t>Enter the PI’s IP address for the variable host name and run the program</a:t>
            </a:r>
          </a:p>
          <a:p>
            <a:pPr lvl="1"/>
            <a:r>
              <a:rPr lang="en-US" dirty="0"/>
              <a:t>Point browser to IP address, port 8000</a:t>
            </a:r>
          </a:p>
          <a:p>
            <a:pPr lvl="1"/>
            <a:r>
              <a:rPr lang="en-US" dirty="0"/>
              <a:t>Press On or Off</a:t>
            </a:r>
          </a:p>
          <a:p>
            <a:pPr lvl="1"/>
            <a:r>
              <a:rPr lang="en-US" dirty="0"/>
              <a:t>Reference: </a:t>
            </a:r>
            <a:r>
              <a:rPr lang="en-US" dirty="0">
                <a:hlinkClick r:id="rId2"/>
              </a:rPr>
              <a:t>https://github.com/e-tinkers/simple_httpserver</a:t>
            </a:r>
            <a:endParaRPr lang="en-US" dirty="0"/>
          </a:p>
          <a:p>
            <a:pPr marL="57150" indent="0">
              <a:buNone/>
            </a:pPr>
            <a:r>
              <a:rPr lang="en-US" dirty="0"/>
              <a:t>This is a simple webserver and will probably not scale well. Some other options are at:</a:t>
            </a:r>
          </a:p>
          <a:p>
            <a:pPr lvl="1"/>
            <a:r>
              <a:rPr lang="en-US" dirty="0"/>
              <a:t>Apache and </a:t>
            </a:r>
            <a:r>
              <a:rPr lang="en-US" dirty="0" err="1"/>
              <a:t>php</a:t>
            </a:r>
            <a:r>
              <a:rPr lang="en-US" dirty="0"/>
              <a:t>: </a:t>
            </a:r>
            <a:r>
              <a:rPr lang="en-US" dirty="0">
                <a:hlinkClick r:id="rId3"/>
              </a:rPr>
              <a:t>https://www.raspberrypi.org/documentation/remote-access/web-server/apache.md</a:t>
            </a:r>
            <a:endParaRPr lang="en-US" dirty="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67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Button</a:t>
            </a:r>
          </a:p>
        </p:txBody>
      </p:sp>
      <p:sp>
        <p:nvSpPr>
          <p:cNvPr id="3" name="Content Placeholder 2"/>
          <p:cNvSpPr>
            <a:spLocks noGrp="1"/>
          </p:cNvSpPr>
          <p:nvPr>
            <p:ph idx="1"/>
          </p:nvPr>
        </p:nvSpPr>
        <p:spPr/>
        <p:txBody>
          <a:bodyPr>
            <a:normAutofit/>
          </a:bodyPr>
          <a:lstStyle/>
          <a:p>
            <a:r>
              <a:rPr lang="en-US" dirty="0"/>
              <a:t>Blink LED via Button</a:t>
            </a:r>
          </a:p>
          <a:p>
            <a:pPr lvl="1"/>
            <a:r>
              <a:rPr lang="en-US" dirty="0"/>
              <a:t>Execute </a:t>
            </a:r>
            <a:r>
              <a:rPr lang="en-US" dirty="0" err="1"/>
              <a:t>Thonny</a:t>
            </a:r>
            <a:r>
              <a:rPr lang="en-US" dirty="0"/>
              <a:t> and load Maker/Documents/RaspberryPiClass/button_blink.py</a:t>
            </a:r>
          </a:p>
          <a:p>
            <a:pPr lvl="1"/>
            <a:r>
              <a:rPr lang="en-US" dirty="0"/>
              <a:t>Run button_blink.py</a:t>
            </a:r>
          </a:p>
          <a:p>
            <a:pPr marL="457200" lvl="1" indent="0">
              <a:buNone/>
            </a:pPr>
            <a:r>
              <a:rPr lang="en-US" dirty="0"/>
              <a:t>This program will wait for a button press. When pressed the LED will light for three seconds and then turn off.</a:t>
            </a:r>
          </a:p>
          <a:p>
            <a:r>
              <a:rPr lang="en-US" dirty="0"/>
              <a:t>For more information on the gpiozero Button class:</a:t>
            </a:r>
          </a:p>
          <a:p>
            <a:pPr marL="400050" lvl="1" indent="0">
              <a:buNone/>
            </a:pPr>
            <a:r>
              <a:rPr lang="en-US" dirty="0">
                <a:hlinkClick r:id="rId2"/>
              </a:rPr>
              <a:t>https://gpiozero.readthedocs.io/en/stable/api_input.html#</a:t>
            </a:r>
            <a:endParaRPr lang="en-US" dirty="0"/>
          </a:p>
          <a:p>
            <a:r>
              <a:rPr lang="en-US" dirty="0"/>
              <a:t>For a simple </a:t>
            </a:r>
            <a:r>
              <a:rPr lang="en-US" dirty="0" err="1"/>
              <a:t>debounce</a:t>
            </a:r>
            <a:r>
              <a:rPr lang="en-US" dirty="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957211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via Button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Blue Dot</a:t>
            </a:r>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a:t>Blue Dot is an Android app and Python library that allows you to wirelessly control your Python projects such as a light switch, remote camera, robot, etc.</a:t>
            </a:r>
          </a:p>
          <a:p>
            <a:r>
              <a:rPr lang="en-US" sz="4000" dirty="0"/>
              <a:t>Install the Blue Dot app on your Android device from the Google Play Store: </a:t>
            </a:r>
            <a:r>
              <a:rPr lang="en-US" sz="4000" dirty="0">
                <a:hlinkClick r:id="rId2"/>
              </a:rPr>
              <a:t>https://play.google.com/store/apps/details?id=com.stuffaboutcode.bluedot</a:t>
            </a:r>
            <a:endParaRPr lang="en-US" sz="4000" dirty="0"/>
          </a:p>
          <a:p>
            <a:r>
              <a:rPr lang="en-US" sz="4000" dirty="0"/>
              <a:t>Install Blue Dot on the Raspberry Pi: </a:t>
            </a:r>
            <a:r>
              <a:rPr lang="en-US" sz="4000" dirty="0" err="1"/>
              <a:t>sudo</a:t>
            </a:r>
            <a:r>
              <a:rPr lang="en-US" sz="4000" dirty="0"/>
              <a:t> pip3 install </a:t>
            </a:r>
            <a:r>
              <a:rPr lang="en-US" sz="4000" dirty="0" err="1"/>
              <a:t>bluedot</a:t>
            </a:r>
            <a:endParaRPr lang="en-US" sz="4000" dirty="0"/>
          </a:p>
          <a:p>
            <a:r>
              <a:rPr lang="en-US" sz="4000" dirty="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OK</a:t>
            </a:r>
          </a:p>
          <a:p>
            <a:r>
              <a:rPr lang="en-US" sz="4000" dirty="0"/>
              <a:t>On the Raspberry Pi execute </a:t>
            </a:r>
            <a:r>
              <a:rPr lang="en-US" sz="4000" dirty="0" err="1"/>
              <a:t>Thonny</a:t>
            </a:r>
            <a:r>
              <a:rPr lang="en-US" sz="4000" dirty="0"/>
              <a:t> and load and execute the demo program blue_dot_led.py</a:t>
            </a:r>
          </a:p>
          <a:p>
            <a:r>
              <a:rPr lang="en-US" sz="4000" dirty="0"/>
              <a:t>On the Android device open the Blue Dot app and connect to the paired device. Press the dot to blink the led.</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Linux commands</a:t>
            </a:r>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a:t>Get </a:t>
            </a:r>
            <a:r>
              <a:rPr lang="en-US" dirty="0" err="1"/>
              <a:t>ip</a:t>
            </a:r>
            <a:r>
              <a:rPr lang="en-US" dirty="0"/>
              <a:t> address of Pi: </a:t>
            </a:r>
            <a:r>
              <a:rPr lang="en-US" dirty="0">
                <a:latin typeface="Courier New" panose="02070309020205020404" pitchFamily="49" charset="0"/>
              </a:rPr>
              <a:t>hostname –I</a:t>
            </a:r>
          </a:p>
          <a:p>
            <a:r>
              <a:rPr lang="en-US" dirty="0"/>
              <a:t>Change permission of a file to executable: </a:t>
            </a:r>
            <a:r>
              <a:rPr lang="en-US" dirty="0">
                <a:latin typeface="Courier New" panose="02070309020205020404" pitchFamily="49" charset="0"/>
              </a:rPr>
              <a:t>chmod 755 &lt;file&gt;</a:t>
            </a:r>
          </a:p>
          <a:p>
            <a:r>
              <a:rPr lang="en-US" dirty="0"/>
              <a:t>Get the Raspberry Pi OS version: </a:t>
            </a:r>
            <a:r>
              <a:rPr lang="en-US" dirty="0">
                <a:latin typeface="Courier New" panose="02070309020205020404" pitchFamily="49" charset="0"/>
              </a:rPr>
              <a:t>cat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os</a:t>
            </a:r>
            <a:r>
              <a:rPr lang="en-US" dirty="0">
                <a:latin typeface="Courier New" panose="02070309020205020404" pitchFamily="49" charset="0"/>
              </a:rPr>
              <a:t>-release</a:t>
            </a:r>
          </a:p>
          <a:p>
            <a:r>
              <a:rPr lang="en-US" dirty="0"/>
              <a:t>Get Raspberry Pi GPIO pinout: </a:t>
            </a:r>
            <a:r>
              <a:rPr lang="en-US" dirty="0">
                <a:latin typeface="Courier New" panose="02070309020205020404" pitchFamily="49" charset="0"/>
              </a:rPr>
              <a:t>pinout</a:t>
            </a:r>
          </a:p>
          <a:p>
            <a:r>
              <a:rPr lang="en-US" dirty="0"/>
              <a:t>Update Raspberry Pi OS</a:t>
            </a:r>
          </a:p>
          <a:p>
            <a:pPr lvl="1"/>
            <a:r>
              <a:rPr lang="en-US" sz="1800" dirty="0"/>
              <a:t>Update system’s package list: </a:t>
            </a:r>
            <a:r>
              <a:rPr lang="en-US" sz="1800" dirty="0" err="1">
                <a:latin typeface="Courier New" panose="02070309020205020404" pitchFamily="49" charset="0"/>
              </a:rPr>
              <a:t>sudo</a:t>
            </a:r>
            <a:r>
              <a:rPr lang="en-US" sz="1800" dirty="0">
                <a:latin typeface="Courier New" panose="02070309020205020404" pitchFamily="49" charset="0"/>
              </a:rPr>
              <a:t> apt-get update</a:t>
            </a:r>
          </a:p>
          <a:p>
            <a:pPr lvl="1"/>
            <a:r>
              <a:rPr lang="en-US" sz="1800" dirty="0"/>
              <a:t>Upgrade installed packages: </a:t>
            </a:r>
            <a:r>
              <a:rPr lang="en-US" sz="1800" dirty="0" err="1">
                <a:latin typeface="Courier New" panose="02070309020205020404" pitchFamily="49" charset="0"/>
              </a:rPr>
              <a:t>sudo</a:t>
            </a:r>
            <a:r>
              <a:rPr lang="en-US" sz="1800" dirty="0">
                <a:latin typeface="Courier New" panose="02070309020205020404" pitchFamily="49" charset="0"/>
              </a:rPr>
              <a:t> apt-get upgrade</a:t>
            </a:r>
          </a:p>
          <a:p>
            <a:r>
              <a:rPr lang="en-US" dirty="0"/>
              <a:t>Command line configuration: </a:t>
            </a:r>
            <a:r>
              <a:rPr lang="en-US" dirty="0" err="1">
                <a:latin typeface="Courier New" panose="02070309020205020404" pitchFamily="49" charset="0"/>
              </a:rPr>
              <a:t>sudo</a:t>
            </a:r>
            <a:r>
              <a:rPr lang="en-US" dirty="0">
                <a:latin typeface="Courier New" panose="02070309020205020404" pitchFamily="49" charset="0"/>
              </a:rPr>
              <a:t> </a:t>
            </a:r>
            <a:r>
              <a:rPr lang="en-US" dirty="0" err="1">
                <a:latin typeface="Courier New" panose="02070309020205020404" pitchFamily="49" charset="0"/>
              </a:rPr>
              <a:t>raspi-config</a:t>
            </a:r>
            <a:endParaRPr lang="en-US" dirty="0">
              <a:latin typeface="Courier New" panose="02070309020205020404" pitchFamily="49" charset="0"/>
            </a:endParaRPr>
          </a:p>
          <a:p>
            <a:r>
              <a:rPr lang="en-US" dirty="0"/>
              <a:t>Check disk usage: </a:t>
            </a:r>
            <a:r>
              <a:rPr lang="en-US" dirty="0" err="1">
                <a:latin typeface="Courier New" panose="02070309020205020404" pitchFamily="49" charset="0"/>
              </a:rPr>
              <a:t>df</a:t>
            </a:r>
            <a:r>
              <a:rPr lang="en-US" dirty="0">
                <a:latin typeface="Courier New" panose="02070309020205020404" pitchFamily="49" charset="0"/>
              </a:rPr>
              <a:t> –h</a:t>
            </a:r>
          </a:p>
          <a:p>
            <a:r>
              <a:rPr lang="en-US" dirty="0"/>
              <a:t>Check GPIO status: </a:t>
            </a:r>
            <a:r>
              <a:rPr lang="en-US" dirty="0" err="1">
                <a:latin typeface="Courier New" panose="02070309020205020404" pitchFamily="49" charset="0"/>
                <a:cs typeface="Courier New" panose="02070309020205020404" pitchFamily="49" charset="0"/>
              </a:rPr>
              <a:t>gpio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readall</a:t>
            </a:r>
            <a:r>
              <a:rPr lang="en-US" dirty="0"/>
              <a:t> (</a:t>
            </a:r>
            <a:r>
              <a:rPr lang="en-US" dirty="0">
                <a:latin typeface="Courier New" panose="02070309020205020404" pitchFamily="49" charset="0"/>
                <a:cs typeface="Courier New" panose="02070309020205020404" pitchFamily="49" charset="0"/>
              </a:rPr>
              <a:t>raspi-gpio get</a:t>
            </a:r>
            <a:r>
              <a:rPr lang="en-US" dirty="0"/>
              <a:t> on Raspberry Pi 4)</a:t>
            </a:r>
            <a:endParaRPr lang="en-US" dirty="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611929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Raspberry Pi OS</a:t>
            </a:r>
          </a:p>
        </p:txBody>
      </p:sp>
      <p:sp>
        <p:nvSpPr>
          <p:cNvPr id="3" name="Content Placeholder 2"/>
          <p:cNvSpPr>
            <a:spLocks noGrp="1"/>
          </p:cNvSpPr>
          <p:nvPr>
            <p:ph idx="1"/>
          </p:nvPr>
        </p:nvSpPr>
        <p:spPr/>
        <p:txBody>
          <a:bodyPr>
            <a:normAutofit fontScale="85000" lnSpcReduction="20000"/>
          </a:bodyPr>
          <a:lstStyle/>
          <a:p>
            <a:r>
              <a:rPr lang="en-US" dirty="0"/>
              <a:t>For full instructions go to: </a:t>
            </a:r>
            <a:r>
              <a:rPr lang="en-US" dirty="0">
                <a:hlinkClick r:id="rId2"/>
              </a:rPr>
              <a:t>https://www.raspberrypi.org/documentation/installation/installing-images/</a:t>
            </a:r>
            <a:endParaRPr lang="en-US" dirty="0"/>
          </a:p>
          <a:p>
            <a:pPr lvl="1"/>
            <a:r>
              <a:rPr lang="en-US" dirty="0"/>
              <a:t>Download Raspberry Pi Imager and install it: </a:t>
            </a:r>
            <a:r>
              <a:rPr lang="en-US" dirty="0">
                <a:hlinkClick r:id="rId3"/>
              </a:rPr>
              <a:t>https://www.raspberrypi.org/software/</a:t>
            </a:r>
            <a:endParaRPr lang="en-US" dirty="0"/>
          </a:p>
          <a:p>
            <a:pPr lvl="1"/>
            <a:r>
              <a:rPr lang="en-US" dirty="0"/>
              <a:t>Run Imager and Choose OS and SD Card to write to (make sure you are choosing the correct driver letter for the SD Card.</a:t>
            </a:r>
          </a:p>
          <a:p>
            <a:pPr lvl="1"/>
            <a:r>
              <a:rPr lang="en-US" dirty="0"/>
              <a:t>Write, All existing data on ‘SDHC Card’ will be erased. Yes to continue</a:t>
            </a:r>
          </a:p>
          <a:p>
            <a:pPr lvl="1"/>
            <a:r>
              <a:rPr lang="en-US" dirty="0"/>
              <a:t>After a few minutes a message will indicate that the OS is written to the SD card</a:t>
            </a:r>
          </a:p>
          <a:p>
            <a:pPr lvl="1"/>
            <a:r>
              <a:rPr lang="en-US" dirty="0"/>
              <a:t>Remove the SD card from the PC and install into the Raspberry Pi.</a:t>
            </a:r>
          </a:p>
          <a:p>
            <a:pPr lvl="1"/>
            <a:r>
              <a:rPr lang="en-US" dirty="0"/>
              <a:t>Power up the Raspberry Pi and go through the welcome setup screens</a:t>
            </a:r>
          </a:p>
          <a:p>
            <a:pPr lvl="1"/>
            <a:r>
              <a:rPr lang="en-US" dirty="0"/>
              <a:t>The default user is ‘pi’ and password is ‘raspberry’. It is recommend to change the password</a:t>
            </a:r>
          </a:p>
          <a:p>
            <a:pPr lvl="1"/>
            <a:r>
              <a:rPr lang="en-US" dirty="0"/>
              <a:t>Setup your </a:t>
            </a:r>
            <a:r>
              <a:rPr lang="en-US" dirty="0" err="1"/>
              <a:t>wifi</a:t>
            </a:r>
            <a:r>
              <a:rPr lang="en-US" dirty="0"/>
              <a:t> network</a:t>
            </a:r>
          </a:p>
          <a:p>
            <a:pPr lvl="1"/>
            <a:r>
              <a:rPr lang="en-US" dirty="0"/>
              <a:t>The OS will be updated to latest</a:t>
            </a:r>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49619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2014, 36M in </a:t>
            </a:r>
            <a:r>
              <a:rPr lang="en-US"/>
              <a:t>late 2020.</a:t>
            </a:r>
            <a:endParaRPr lang="en-US" dirty="0"/>
          </a:p>
          <a:p>
            <a:r>
              <a:rPr lang="en-US" dirty="0"/>
              <a:t>Raspberry Pi 4 B went on sale in June 2019, offering faster processor and ports, as well as options for more RAM.</a:t>
            </a:r>
          </a:p>
          <a:p>
            <a:r>
              <a:rPr lang="en-US" dirty="0"/>
              <a:t>Raspberry Pi Pico went on sale in January 2021. It is the first microcontroller offered by the Raspberry Pi Foundation.</a:t>
            </a:r>
          </a:p>
        </p:txBody>
      </p:sp>
      <p:sp>
        <p:nvSpPr>
          <p:cNvPr id="4" name="Footer Placeholder 3">
            <a:extLst>
              <a:ext uri="{FF2B5EF4-FFF2-40B4-BE49-F238E27FC236}">
                <a16:creationId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 ($35)</a:t>
            </a:r>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Quad Core Cortex-A53 (ARMv8) 64-bit </a:t>
            </a:r>
            <a:r>
              <a:rPr lang="en-US" sz="1200" dirty="0" err="1"/>
              <a:t>SoC</a:t>
            </a:r>
            <a:r>
              <a:rPr lang="en-US" sz="1200" dirty="0"/>
              <a:t> @ 1.4GHz</a:t>
            </a:r>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input (micro USB)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B ($35–2GB, $75–8 GB)</a:t>
            </a:r>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2GB, 4GB or 8GB 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3A)</a:t>
            </a:r>
          </a:p>
          <a:p>
            <a:r>
              <a:rPr lang="en-US" sz="1200" dirty="0"/>
              <a:t>5V DC via GPIO header (minimum 3A)</a:t>
            </a:r>
          </a:p>
        </p:txBody>
      </p:sp>
      <p:sp>
        <p:nvSpPr>
          <p:cNvPr id="5" name="Footer Placeholder 4">
            <a:extLst>
              <a:ext uri="{FF2B5EF4-FFF2-40B4-BE49-F238E27FC236}">
                <a16:creationId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Zero W ($10)</a:t>
            </a:r>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a:t>Broadcom BCM2835,1 GHz, single-core ARM v7 CPU</a:t>
            </a:r>
          </a:p>
          <a:p>
            <a:r>
              <a:rPr lang="en-US" sz="1200" dirty="0"/>
              <a:t>512 MB RAM</a:t>
            </a:r>
          </a:p>
          <a:p>
            <a:r>
              <a:rPr lang="en-US" sz="1200" dirty="0"/>
              <a:t>IEEE 802.11n wireless (2.4 </a:t>
            </a:r>
            <a:r>
              <a:rPr lang="en-US" sz="1200" dirty="0" err="1"/>
              <a:t>Ghz</a:t>
            </a:r>
            <a:r>
              <a:rPr lang="en-US" sz="1200" dirty="0"/>
              <a:t>), Bluetooth 4.1, Bluetooth Low Energy (BLE)</a:t>
            </a:r>
          </a:p>
          <a:p>
            <a:r>
              <a:rPr lang="en-US" sz="1200" dirty="0"/>
              <a:t>Micro USB for power</a:t>
            </a:r>
          </a:p>
          <a:p>
            <a:r>
              <a:rPr lang="en-US" sz="1200" dirty="0"/>
              <a:t>Micro USB for OTG (On-The-Go)</a:t>
            </a:r>
          </a:p>
          <a:p>
            <a:r>
              <a:rPr lang="en-US" sz="1200" dirty="0"/>
              <a:t>Raspberry Pi standard 40 pin GPIO header (fully backwards compatible with previous boards)</a:t>
            </a:r>
          </a:p>
          <a:p>
            <a:r>
              <a:rPr lang="en-US" sz="1200" dirty="0"/>
              <a:t>Mini HDMI</a:t>
            </a:r>
          </a:p>
          <a:p>
            <a:r>
              <a:rPr lang="en-US" sz="1200" dirty="0"/>
              <a:t>2-lane MIPI CSI camera port</a:t>
            </a:r>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400 ($70)</a:t>
            </a:r>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encode)</a:t>
            </a:r>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Compute Module 4 ($25)</a:t>
            </a:r>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28023</TotalTime>
  <Words>4241</Words>
  <Application>Microsoft Office PowerPoint</Application>
  <PresentationFormat>Widescreen</PresentationFormat>
  <Paragraphs>496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Raspberry Pi</vt:lpstr>
      <vt:lpstr>Class Objectives</vt:lpstr>
      <vt:lpstr>Class notes and code</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141</cp:revision>
  <cp:lastPrinted>2021-05-24T19:29:10Z</cp:lastPrinted>
  <dcterms:created xsi:type="dcterms:W3CDTF">2019-03-17T13:06:33Z</dcterms:created>
  <dcterms:modified xsi:type="dcterms:W3CDTF">2021-09-14T16:12:36Z</dcterms:modified>
</cp:coreProperties>
</file>